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C99157-6911-5043-833E-82B7F8CE4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EBA319-4148-B7EF-99AF-F9E5B7F1C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998EDE-73BD-9BF9-4E5C-E68117FC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1DE6-50D2-4942-8A62-478C85A88BE1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AFF2F5-AF80-8EEA-35AF-2BC7C5E5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03B484-E9D4-190D-FFC8-9D506E99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EEF4-75D0-4C3B-93DD-0441635B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26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2D7B5D-E619-F325-D225-592DD20D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B192D4B-86F3-B668-8865-3B22EC98F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3BB850-B5E5-7597-C1FB-875086BD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1DE6-50D2-4942-8A62-478C85A88BE1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8998BA-3C97-A22D-6196-7CE32696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C81546-9529-CDA9-8CFF-9FC7CC8A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EEF4-75D0-4C3B-93DD-0441635B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23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A8F02A5-2397-6224-A4FF-C87A4B3B2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5498008-6173-E8C7-9ABE-C7EB26CE6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03A9EE-DDAF-5483-1BA9-402FEDAA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1DE6-50D2-4942-8A62-478C85A88BE1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B5A1C0-8E24-67B5-82CB-0ADD01D0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158DF6-DAE9-5A0B-66D2-677A98D7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EEF4-75D0-4C3B-93DD-0441635B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2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556E10-25DD-E2D6-676D-208C9021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083D64-53E0-C264-E52D-136F9D0C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49F00D-6C31-12CE-9AD4-C221CA61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1DE6-50D2-4942-8A62-478C85A88BE1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E602A3-CD89-8468-53C2-6D999E04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F31646-90B4-D62B-8FB4-6711F3A6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EEF4-75D0-4C3B-93DD-0441635B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99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4315B2-592E-E857-61E2-0FF494F6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8C2C17-2ECB-C636-EC89-09D6AA841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811399-C75F-9B00-1868-3AB0777B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1DE6-50D2-4942-8A62-478C85A88BE1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C173ED-6849-996C-FB45-F44C2FDD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932F22-3968-EF35-EB2B-AB8B5FA3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EEF4-75D0-4C3B-93DD-0441635B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75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C416BC-F97B-3A1A-772E-79793690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7BA542-B952-2294-9E4D-26AD3E3F4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369020-5A63-2C47-A8F8-296FC404E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2A2E044-F2A8-086B-31B7-07107924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1DE6-50D2-4942-8A62-478C85A88BE1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E2CF020-FBFB-D38E-3C02-1AD94EE0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06432C9-924B-FD89-A602-C5EA41EF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EEF4-75D0-4C3B-93DD-0441635B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8363E-3377-A707-804B-C7A2E30A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24B887-AC47-1C92-7DA2-428D3FC9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127A10-FB1C-D05D-2613-25AC85D64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FF3FE01-83BF-B8D4-DB68-8BD7E99AB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73500A5-C98B-7BBA-C20C-E1003AF3E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00722C0-2EB7-7C31-8B5D-0A85FCBA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1DE6-50D2-4942-8A62-478C85A88BE1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552007D-3688-AC8E-1A6B-A363F204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DE7A3A1-2472-DA2E-DB6F-DD817FC9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EEF4-75D0-4C3B-93DD-0441635B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33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1EC803-A9ED-3548-3D8A-9C1830F7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5B9128-F86D-D88D-02B9-4D078678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1DE6-50D2-4942-8A62-478C85A88BE1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50BE51D-9768-487A-5BC7-F40282C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405515D-BA2A-DA88-29F1-AEAB4252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EEF4-75D0-4C3B-93DD-0441635B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33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F857B20-D9D6-F92E-37EF-639B7050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1DE6-50D2-4942-8A62-478C85A88BE1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85B83D7-B1A1-037A-C5BA-E4F22DF4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6D39CF-9006-0376-DF1A-396E39BC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EEF4-75D0-4C3B-93DD-0441635B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11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E15DBC-D270-A220-9F63-997F5CB3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659397-7B6B-E625-86EB-C57FE766D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B2A1DC7-F621-FFBA-D53E-20346F6B3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13F8C7-1A3B-0CBD-0F3E-91C89E73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1DE6-50D2-4942-8A62-478C85A88BE1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2EEE91-B160-3404-5E05-4F37EAB3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AC4FF3-43B9-0CAF-A285-1D1CFF6B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EEF4-75D0-4C3B-93DD-0441635B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0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DBBB5B-0AF1-82C6-5A44-9FB41FE6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5A34944-3D74-5994-B7CF-38A9093E9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9FE813-B30B-8743-0BBD-85BE96F9A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FD04E1C-A981-59BA-866B-8028FD93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1DE6-50D2-4942-8A62-478C85A88BE1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B724AAC-8C9C-FDD4-6446-B44492665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B53F2E-2836-9866-DF53-3DF7C632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EEF4-75D0-4C3B-93DD-0441635B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75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84105A9-3C72-89DF-0CBD-759A5574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A9E512-9F50-B90F-D538-20882A2DD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9F77B4-1074-B3A5-D133-D07B95C8D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1DE6-50D2-4942-8A62-478C85A88BE1}" type="datetimeFigureOut">
              <a:rPr lang="pl-PL" smtClean="0"/>
              <a:t>09.05.2023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DABE7B-1CD2-8616-912A-DA5FB35AC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548CA7-9EFC-B8DD-91FF-AE449B570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EEF4-75D0-4C3B-93DD-0441635B6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62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C203018E-6DA5-CE59-AE95-FACB3C508C96}"/>
              </a:ext>
            </a:extLst>
          </p:cNvPr>
          <p:cNvSpPr txBox="1"/>
          <p:nvPr/>
        </p:nvSpPr>
        <p:spPr>
          <a:xfrm>
            <a:off x="312198" y="433353"/>
            <a:ext cx="115676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>
                <a:latin typeface="Bosch Sans" panose="020B0604020202020204" pitchFamily="34" charset="0"/>
              </a:rPr>
              <a:t>Zapraszamy na </a:t>
            </a:r>
            <a:r>
              <a:rPr lang="pl-PL" sz="2800" b="1" dirty="0">
                <a:latin typeface="Bosch Sans" panose="020B0604020202020204" pitchFamily="34" charset="0"/>
              </a:rPr>
              <a:t>warsztaty</a:t>
            </a:r>
            <a:r>
              <a:rPr lang="pl-PL" sz="2800" dirty="0">
                <a:latin typeface="Bosch Sans" panose="020B0604020202020204" pitchFamily="34" charset="0"/>
              </a:rPr>
              <a:t> z przedstawicielami działu </a:t>
            </a:r>
            <a:r>
              <a:rPr lang="pl-PL" sz="2800" b="1" dirty="0">
                <a:latin typeface="Bosch Sans" panose="020B0604020202020204" pitchFamily="34" charset="0"/>
              </a:rPr>
              <a:t>Badań</a:t>
            </a:r>
            <a:br>
              <a:rPr lang="pl-PL" sz="2800" b="1" dirty="0">
                <a:latin typeface="Bosch Sans" panose="020B0604020202020204" pitchFamily="34" charset="0"/>
              </a:rPr>
            </a:br>
            <a:r>
              <a:rPr lang="pl-PL" sz="2800" b="1" dirty="0">
                <a:latin typeface="Bosch Sans" panose="020B0604020202020204" pitchFamily="34" charset="0"/>
              </a:rPr>
              <a:t>i Rozwoju z firmy Robert Bosch </a:t>
            </a:r>
            <a:r>
              <a:rPr lang="pl-PL" sz="2800" dirty="0">
                <a:latin typeface="Bosch Sans" panose="020B0604020202020204" pitchFamily="34" charset="0"/>
              </a:rPr>
              <a:t>w dniu </a:t>
            </a:r>
            <a:r>
              <a:rPr lang="pl-PL" sz="2800" b="1" dirty="0">
                <a:latin typeface="Bosch Sans" panose="020B0604020202020204" pitchFamily="34" charset="0"/>
              </a:rPr>
              <a:t>30.05.2023</a:t>
            </a:r>
            <a:br>
              <a:rPr lang="pl-PL" sz="2800" b="1" dirty="0">
                <a:latin typeface="Bosch Sans" panose="020B0604020202020204" pitchFamily="34" charset="0"/>
              </a:rPr>
            </a:br>
            <a:r>
              <a:rPr lang="pl-PL" sz="2800" dirty="0">
                <a:latin typeface="Bosch Sans" panose="020B0604020202020204" pitchFamily="34" charset="0"/>
              </a:rPr>
              <a:t>w godzinach </a:t>
            </a:r>
            <a:r>
              <a:rPr lang="pl-PL" sz="2800" b="1" dirty="0">
                <a:latin typeface="Bosch Sans" panose="020B0604020202020204" pitchFamily="34" charset="0"/>
              </a:rPr>
              <a:t>09:15 </a:t>
            </a:r>
            <a:r>
              <a:rPr lang="pl-PL" sz="2800" dirty="0">
                <a:latin typeface="Bosch Sans" panose="020B0604020202020204" pitchFamily="34" charset="0"/>
              </a:rPr>
              <a:t>oraz </a:t>
            </a:r>
            <a:r>
              <a:rPr lang="pl-PL" sz="2800" b="1" dirty="0">
                <a:latin typeface="Bosch Sans" panose="020B0604020202020204" pitchFamily="34" charset="0"/>
              </a:rPr>
              <a:t>13:15 </a:t>
            </a:r>
            <a:r>
              <a:rPr lang="pl-PL" sz="2800" dirty="0">
                <a:latin typeface="Bosch Sans" panose="020B0604020202020204" pitchFamily="34" charset="0"/>
              </a:rPr>
              <a:t>w sali </a:t>
            </a:r>
            <a:r>
              <a:rPr lang="pl-PL" sz="2800" b="1" dirty="0">
                <a:latin typeface="Bosch Sans" panose="020B0604020202020204" pitchFamily="34" charset="0"/>
              </a:rPr>
              <a:t>1.05 budynek H14</a:t>
            </a:r>
            <a:r>
              <a:rPr lang="pl-PL" sz="2800" dirty="0">
                <a:latin typeface="Bosch Sans" panose="020B0604020202020204" pitchFamily="34" charset="0"/>
              </a:rPr>
              <a:t>. Podczas spotkania zmierzysz się z problemem technicznym i dowiesz się jak na co dzień wygląda praca inżyniera w Bosch. Pomiędzy warsztatami będziesz mieć szansę sprawdzić się w rozmowie rekrutacyjnej na stanowisko stażysty i wejść na ścieżkę kariery #LikeA</a:t>
            </a:r>
            <a:r>
              <a:rPr lang="pl-PL" sz="2800" b="1" dirty="0">
                <a:latin typeface="Bosch Sans" panose="020B0604020202020204" pitchFamily="34" charset="0"/>
              </a:rPr>
              <a:t>Bosch</a:t>
            </a:r>
            <a:r>
              <a:rPr lang="pl-PL" sz="2800" dirty="0">
                <a:latin typeface="Bosch Sans" panose="020B0604020202020204" pitchFamily="34" charset="0"/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EA71FF5-C3AF-C4F0-0C41-B73C698E0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18" b="-1"/>
          <a:stretch/>
        </p:blipFill>
        <p:spPr>
          <a:xfrm>
            <a:off x="0" y="1905"/>
            <a:ext cx="12204000" cy="7612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6208120-C14E-C029-3D47-BE695A8F1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4151687"/>
            <a:ext cx="12192000" cy="27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4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C203018E-6DA5-CE59-AE95-FACB3C508C96}"/>
              </a:ext>
            </a:extLst>
          </p:cNvPr>
          <p:cNvSpPr txBox="1"/>
          <p:nvPr/>
        </p:nvSpPr>
        <p:spPr>
          <a:xfrm>
            <a:off x="302149" y="97655"/>
            <a:ext cx="1158770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300" dirty="0">
                <a:latin typeface="Bosch Sans" panose="020B0604020202020204" pitchFamily="34" charset="0"/>
              </a:rPr>
              <a:t>Wybierz jeden z opisanych problemów technicznych, którym chcesz się zająć podczas warsztatów:</a:t>
            </a:r>
          </a:p>
          <a:p>
            <a:pPr algn="just"/>
            <a:endParaRPr lang="pl-PL" sz="800" dirty="0">
              <a:latin typeface="Bosch Sans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pl-PL" sz="2300" b="1" dirty="0">
                <a:latin typeface="Bosch Sans" panose="020B0604020202020204" pitchFamily="34" charset="0"/>
              </a:rPr>
              <a:t>Zakleszczone widelce </a:t>
            </a:r>
            <a:r>
              <a:rPr lang="pl-PL" sz="2300" dirty="0">
                <a:latin typeface="Bosch Sans" panose="020B0604020202020204" pitchFamily="34" charset="0"/>
              </a:rPr>
              <a:t>– rozwiąż rzeczywisty problem, myśląc krytycznie</a:t>
            </a:r>
            <a:br>
              <a:rPr lang="pl-PL" sz="2300" dirty="0">
                <a:latin typeface="Bosch Sans" panose="020B0604020202020204" pitchFamily="34" charset="0"/>
              </a:rPr>
            </a:br>
            <a:r>
              <a:rPr lang="pl-PL" sz="2300" dirty="0">
                <a:latin typeface="Bosch Sans" panose="020B0604020202020204" pitchFamily="34" charset="0"/>
              </a:rPr>
              <a:t>i niesztampowo – jak w Apollo 13</a:t>
            </a:r>
          </a:p>
          <a:p>
            <a:pPr marL="514350" indent="-514350" algn="just">
              <a:buAutoNum type="arabicPeriod"/>
            </a:pPr>
            <a:endParaRPr lang="pl-PL" sz="800" dirty="0">
              <a:latin typeface="Bosch Sans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pl-PL" sz="2300" b="1" dirty="0">
                <a:latin typeface="Bosch Sans" panose="020B0604020202020204" pitchFamily="34" charset="0"/>
              </a:rPr>
              <a:t>Zrób coś dla środowiska </a:t>
            </a:r>
            <a:r>
              <a:rPr lang="pl-PL" sz="2300" dirty="0">
                <a:latin typeface="Bosch Sans" panose="020B0604020202020204" pitchFamily="34" charset="0"/>
              </a:rPr>
              <a:t>– zoptymalizuj budowę lub proces tworzenia zbiornika wyrównawczego płynu hamulcowego</a:t>
            </a:r>
          </a:p>
          <a:p>
            <a:pPr marL="514350" indent="-514350" algn="just">
              <a:buAutoNum type="arabicPeriod"/>
            </a:pPr>
            <a:endParaRPr lang="pl-PL" sz="800" dirty="0">
              <a:latin typeface="Bosch Sans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pl-PL" sz="2300" b="1" dirty="0">
                <a:latin typeface="Bosch Sans" panose="020B0604020202020204" pitchFamily="34" charset="0"/>
              </a:rPr>
              <a:t>Klient nasz pan </a:t>
            </a:r>
            <a:r>
              <a:rPr lang="pl-PL" sz="2300" dirty="0">
                <a:latin typeface="Bosch Sans" panose="020B0604020202020204" pitchFamily="34" charset="0"/>
              </a:rPr>
              <a:t>– dostosuj zmiany w konstrukcji na podstawie nowych wymagań klienta</a:t>
            </a:r>
          </a:p>
          <a:p>
            <a:pPr algn="just"/>
            <a:endParaRPr lang="pl-PL" sz="800" dirty="0">
              <a:latin typeface="Bosch Sans" panose="020B0604020202020204" pitchFamily="34" charset="0"/>
            </a:endParaRPr>
          </a:p>
          <a:p>
            <a:pPr marL="514350" indent="-514350" algn="just">
              <a:buFont typeface="+mj-lt"/>
              <a:buAutoNum type="arabicPeriod" startAt="4"/>
            </a:pPr>
            <a:r>
              <a:rPr lang="pl-PL" sz="2300" b="1" dirty="0">
                <a:latin typeface="Bosch Sans" panose="020B0604020202020204" pitchFamily="34" charset="0"/>
              </a:rPr>
              <a:t>Przyszłość jest teraz </a:t>
            </a:r>
            <a:r>
              <a:rPr lang="pl-PL" sz="2300" dirty="0">
                <a:latin typeface="Bosch Sans" panose="020B0604020202020204" pitchFamily="34" charset="0"/>
              </a:rPr>
              <a:t>– stwórz plan walidacji dla zbiornika wyrównawczego płynu hamulcowego za pomocą symulacji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1A0D89A-9C39-B3BB-403F-DE3F15E0A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4151687"/>
            <a:ext cx="12192000" cy="270440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D23793B-C66B-11B4-10E8-C7C6AE73B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18" b="-1"/>
          <a:stretch/>
        </p:blipFill>
        <p:spPr>
          <a:xfrm>
            <a:off x="0" y="1905"/>
            <a:ext cx="12204000" cy="7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C203018E-6DA5-CE59-AE95-FACB3C508C96}"/>
              </a:ext>
            </a:extLst>
          </p:cNvPr>
          <p:cNvSpPr txBox="1"/>
          <p:nvPr/>
        </p:nvSpPr>
        <p:spPr>
          <a:xfrm>
            <a:off x="302149" y="219575"/>
            <a:ext cx="11587702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800" dirty="0">
              <a:latin typeface="Bosch Sans" panose="020B0604020202020204" pitchFamily="34" charset="0"/>
            </a:endParaRPr>
          </a:p>
          <a:p>
            <a:pPr algn="just"/>
            <a:r>
              <a:rPr lang="pl-PL" sz="2300" dirty="0">
                <a:latin typeface="Bosch Sans" panose="020B0604020202020204" pitchFamily="34" charset="0"/>
              </a:rPr>
              <a:t>1. </a:t>
            </a:r>
            <a:r>
              <a:rPr lang="pl-PL" sz="2300" b="1" dirty="0">
                <a:latin typeface="Bosch Sans" panose="020B0604020202020204" pitchFamily="34" charset="0"/>
              </a:rPr>
              <a:t>Zakleszczone widelce </a:t>
            </a:r>
            <a:r>
              <a:rPr lang="pl-PL" sz="2300" dirty="0">
                <a:latin typeface="Bosch Sans" panose="020B0604020202020204" pitchFamily="34" charset="0"/>
              </a:rPr>
              <a:t>– rozwiąż rzeczywisty problem, myśląc krytycznie</a:t>
            </a:r>
            <a:br>
              <a:rPr lang="pl-PL" sz="2300" dirty="0">
                <a:latin typeface="Bosch Sans" panose="020B0604020202020204" pitchFamily="34" charset="0"/>
              </a:rPr>
            </a:br>
            <a:r>
              <a:rPr lang="pl-PL" sz="2300" dirty="0">
                <a:latin typeface="Bosch Sans" panose="020B0604020202020204" pitchFamily="34" charset="0"/>
              </a:rPr>
              <a:t>i niesztampowo – jak w Apollo 13</a:t>
            </a:r>
          </a:p>
          <a:p>
            <a:pPr algn="just"/>
            <a:endParaRPr lang="pl-PL" sz="800" dirty="0">
              <a:latin typeface="Bosch Sans" panose="020B0604020202020204" pitchFamily="34" charset="0"/>
            </a:endParaRPr>
          </a:p>
          <a:p>
            <a:pPr algn="just"/>
            <a:r>
              <a:rPr lang="pl-PL" sz="1800" b="1" dirty="0">
                <a:effectLst/>
                <a:latin typeface="Bosch Sans" panose="020B0604020202020204" pitchFamily="34" charset="0"/>
                <a:ea typeface="Calibri" panose="020F0502020204030204" pitchFamily="34" charset="0"/>
              </a:rPr>
              <a:t>Temat Sesji:</a:t>
            </a:r>
            <a:r>
              <a:rPr lang="pl-PL" sz="1800" dirty="0">
                <a:effectLst/>
                <a:latin typeface="Bosch Sans" panose="020B0604020202020204" pitchFamily="34" charset="0"/>
                <a:ea typeface="Calibri" panose="020F0502020204030204" pitchFamily="34" charset="0"/>
              </a:rPr>
              <a:t> Myślenie inżynierskie na przykładzie rozwiązania problemu technologicznego bazując na ograniczonych informacjach od dostawcy. </a:t>
            </a:r>
          </a:p>
          <a:p>
            <a:pPr algn="just"/>
            <a:endParaRPr lang="pl-PL" sz="800" dirty="0">
              <a:effectLst/>
              <a:latin typeface="Bosch Sans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l-PL" sz="1800" dirty="0">
                <a:effectLst/>
                <a:latin typeface="Bosch Sans" panose="020B0604020202020204" pitchFamily="34" charset="0"/>
                <a:ea typeface="Calibri" panose="020F0502020204030204" pitchFamily="34" charset="0"/>
              </a:rPr>
              <a:t>W tej sesji uczestnicy rozwiążą rzeczywisty przypadek, gdzie poddostawca elementu mechanicznego poinformował o jego nie technologiczności, podając bardzo ograniczone informacje. Uczestnicy będą mieli okazję przećwiczyć metody rozwiązywania problemów inżynierskich i analizę przyczyń źródłowych. </a:t>
            </a:r>
          </a:p>
          <a:p>
            <a:pPr algn="just"/>
            <a:endParaRPr lang="pl-PL" sz="800" dirty="0">
              <a:effectLst/>
              <a:latin typeface="Bosch Sans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l-PL" sz="1800" dirty="0">
                <a:effectLst/>
                <a:latin typeface="Bosch Sans" panose="020B0604020202020204" pitchFamily="34" charset="0"/>
                <a:ea typeface="Calibri" panose="020F0502020204030204" pitchFamily="34" charset="0"/>
              </a:rPr>
              <a:t>Pierwsza część spotkania wprowadzi uczestników w metody rozwiązywania problemów. </a:t>
            </a:r>
          </a:p>
          <a:p>
            <a:pPr algn="just"/>
            <a:r>
              <a:rPr lang="pl-PL" sz="1800" dirty="0">
                <a:effectLst/>
                <a:latin typeface="Bosch Sans" panose="020B0604020202020204" pitchFamily="34" charset="0"/>
                <a:ea typeface="Calibri" panose="020F0502020204030204" pitchFamily="34" charset="0"/>
              </a:rPr>
              <a:t>Druga część będzie miała formę pracy grupowej, gdzie będzie przedstawiony uczestnikom przypadek do rozwiązania. Uczestnicy będę musieli zaplanować eksperyment, znaleźć przyczynę źródłową problemu oraz zaproponować zmianę konstrukcyjną. </a:t>
            </a:r>
          </a:p>
          <a:p>
            <a:pPr algn="just"/>
            <a:r>
              <a:rPr lang="pl-PL" sz="800" dirty="0">
                <a:effectLst/>
                <a:latin typeface="Bosch Sans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just"/>
            <a:r>
              <a:rPr lang="pl-PL" sz="1800" dirty="0">
                <a:effectLst/>
                <a:latin typeface="Bosch Sans" panose="020B0604020202020204" pitchFamily="34" charset="0"/>
                <a:ea typeface="Calibri" panose="020F0502020204030204" pitchFamily="34" charset="0"/>
              </a:rPr>
              <a:t>Uczestnik tej sesji wzbogaci się o: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dirty="0">
                <a:latin typeface="Bosch Sans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l-PL" sz="1800" dirty="0">
                <a:effectLst/>
                <a:latin typeface="Bosch Sans" panose="020B0604020202020204" pitchFamily="34" charset="0"/>
                <a:ea typeface="Times New Roman" panose="02020603050405020304" pitchFamily="18" charset="0"/>
              </a:rPr>
              <a:t>etodyki rozwiązywania problemów inżynieryjnych;</a:t>
            </a:r>
            <a:endParaRPr lang="pl-PL" sz="1800" dirty="0">
              <a:effectLst/>
              <a:latin typeface="Bosch Sans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dirty="0">
                <a:effectLst/>
                <a:latin typeface="Bosch Sans" panose="020B0604020202020204" pitchFamily="34" charset="0"/>
                <a:ea typeface="Times New Roman" panose="02020603050405020304" pitchFamily="18" charset="0"/>
              </a:rPr>
              <a:t>podstawy działania układów hamulcowych; </a:t>
            </a:r>
            <a:endParaRPr lang="pl-PL" sz="1800" dirty="0">
              <a:effectLst/>
              <a:latin typeface="Bosch Sans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dirty="0">
                <a:effectLst/>
                <a:latin typeface="Bosch Sans" panose="020B0604020202020204" pitchFamily="34" charset="0"/>
                <a:ea typeface="Times New Roman" panose="02020603050405020304" pitchFamily="18" charset="0"/>
              </a:rPr>
              <a:t>umiejętność rozwiązywania problemów w oparciu o ograniczone informacje;</a:t>
            </a:r>
            <a:endParaRPr lang="pl-PL" sz="1800" dirty="0">
              <a:effectLst/>
              <a:latin typeface="Bosch Sans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dirty="0">
                <a:effectLst/>
                <a:latin typeface="Bosch Sans" panose="020B0604020202020204" pitchFamily="34" charset="0"/>
                <a:ea typeface="Times New Roman" panose="02020603050405020304" pitchFamily="18" charset="0"/>
              </a:rPr>
              <a:t>wiedz o współpracy z dostawcami i klientami w przemyśle motoryzacyjnym;</a:t>
            </a:r>
            <a:endParaRPr lang="pl-PL" sz="1800" dirty="0">
              <a:effectLst/>
              <a:latin typeface="Bosch Sans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dirty="0">
                <a:effectLst/>
                <a:latin typeface="Bosch Sans" panose="020B0604020202020204" pitchFamily="34" charset="0"/>
                <a:ea typeface="Times New Roman" panose="02020603050405020304" pitchFamily="18" charset="0"/>
              </a:rPr>
              <a:t>wpływ konstrukcji na procesy technologiczne w wytwarzaniu;</a:t>
            </a:r>
            <a:endParaRPr lang="pl-PL" sz="1800" dirty="0">
              <a:effectLst/>
              <a:latin typeface="Bosch Sans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l-PL" sz="1800" dirty="0">
                <a:effectLst/>
                <a:latin typeface="Bosch Sans" panose="020B0604020202020204" pitchFamily="34" charset="0"/>
                <a:ea typeface="Times New Roman" panose="02020603050405020304" pitchFamily="18" charset="0"/>
              </a:rPr>
              <a:t>możliwość rozmowy z inżynierami Bosch na temat rzeczywistej pracy inżynierskiej. </a:t>
            </a:r>
            <a:endParaRPr lang="pl-PL" sz="1800" dirty="0">
              <a:effectLst/>
              <a:latin typeface="Bosch Sans" panose="020B0604020202020204" pitchFamily="34" charset="0"/>
              <a:ea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endParaRPr lang="pl-PL" sz="2300" dirty="0">
              <a:latin typeface="Bosch Sans" panose="020B0604020202020204" pitchFamily="34" charset="0"/>
            </a:endParaRPr>
          </a:p>
          <a:p>
            <a:pPr marL="514350" indent="-514350" algn="just">
              <a:buAutoNum type="arabicPeriod"/>
            </a:pPr>
            <a:endParaRPr lang="pl-PL" sz="800" dirty="0">
              <a:latin typeface="Bosch Sans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23793B-C66B-11B4-10E8-C7C6AE73B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18" b="-1"/>
          <a:stretch/>
        </p:blipFill>
        <p:spPr>
          <a:xfrm>
            <a:off x="0" y="1905"/>
            <a:ext cx="12204000" cy="7612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D52205E-1544-2CB5-82D4-27740C53C3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7"/>
          <a:stretch/>
        </p:blipFill>
        <p:spPr>
          <a:xfrm>
            <a:off x="10972800" y="6243435"/>
            <a:ext cx="1137920" cy="6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1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C203018E-6DA5-CE59-AE95-FACB3C508C96}"/>
              </a:ext>
            </a:extLst>
          </p:cNvPr>
          <p:cNvSpPr txBox="1"/>
          <p:nvPr/>
        </p:nvSpPr>
        <p:spPr>
          <a:xfrm>
            <a:off x="302149" y="219575"/>
            <a:ext cx="11587702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800" dirty="0">
              <a:latin typeface="Bosch Sans" panose="020B0604020202020204" pitchFamily="34" charset="0"/>
            </a:endParaRPr>
          </a:p>
          <a:p>
            <a:pPr algn="just"/>
            <a:r>
              <a:rPr lang="pl-PL" sz="2300" dirty="0">
                <a:latin typeface="Bosch Sans" panose="020B0604020202020204" pitchFamily="34" charset="0"/>
              </a:rPr>
              <a:t>2. </a:t>
            </a:r>
            <a:r>
              <a:rPr lang="pl-PL" sz="2300" b="1" dirty="0">
                <a:latin typeface="Bosch Sans" panose="020B0604020202020204" pitchFamily="34" charset="0"/>
              </a:rPr>
              <a:t>Zrób coś dla środowiska </a:t>
            </a:r>
            <a:r>
              <a:rPr lang="pl-PL" sz="2300" dirty="0">
                <a:latin typeface="Bosch Sans" panose="020B0604020202020204" pitchFamily="34" charset="0"/>
              </a:rPr>
              <a:t>– zoptymalizuj budowę lub proces tworzenia zbiornika wyrównawczego płynu hamulcowego</a:t>
            </a:r>
          </a:p>
          <a:p>
            <a:pPr algn="just"/>
            <a:endParaRPr lang="pl-PL" sz="800" dirty="0">
              <a:latin typeface="Bosch Sans" panose="020B0604020202020204" pitchFamily="34" charset="0"/>
            </a:endParaRPr>
          </a:p>
          <a:p>
            <a:pPr algn="just"/>
            <a:endParaRPr lang="pl-PL" sz="800" dirty="0">
              <a:latin typeface="Bosch Sans" panose="020B0604020202020204" pitchFamily="34" charset="0"/>
            </a:endParaRPr>
          </a:p>
          <a:p>
            <a:pPr algn="just"/>
            <a:r>
              <a:rPr lang="pl-PL" sz="1800" b="1" dirty="0">
                <a:effectLst/>
                <a:latin typeface="Bosch Sans" panose="020B0604020202020204" pitchFamily="34" charset="0"/>
                <a:ea typeface="Calibri" panose="020F0502020204030204" pitchFamily="34" charset="0"/>
              </a:rPr>
              <a:t>Temat Sesji:</a:t>
            </a:r>
            <a:r>
              <a:rPr lang="pl-PL" b="1" dirty="0">
                <a:latin typeface="Bosch Sans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>
                <a:latin typeface="Bosch Sans" panose="020B0604020202020204" pitchFamily="34" charset="0"/>
              </a:rPr>
              <a:t>Zminimalizowanie wpływu na środowisko przez optymalizację zbiornika wyrównawczego płynu hamulcowego.</a:t>
            </a:r>
          </a:p>
          <a:p>
            <a:pPr algn="just"/>
            <a:r>
              <a:rPr lang="pl-PL" dirty="0">
                <a:latin typeface="Bosch Sans" panose="020B0604020202020204" pitchFamily="34" charset="0"/>
              </a:rPr>
              <a:t> </a:t>
            </a:r>
          </a:p>
          <a:p>
            <a:pPr algn="just"/>
            <a:r>
              <a:rPr lang="pl-PL" dirty="0">
                <a:latin typeface="Bosch Sans" panose="020B0604020202020204" pitchFamily="34" charset="0"/>
              </a:rPr>
              <a:t>W tej sesji uczestnicy zapoznają się z podstawami budowy zbiornika wyrównawczego płynu hamulcowego, procesem wytwórczym i materiałami z jakich jest zbudowany.</a:t>
            </a:r>
          </a:p>
          <a:p>
            <a:pPr algn="just"/>
            <a:r>
              <a:rPr lang="pl-PL" dirty="0">
                <a:latin typeface="Bosch Sans" panose="020B0604020202020204" pitchFamily="34" charset="0"/>
              </a:rPr>
              <a:t> </a:t>
            </a:r>
          </a:p>
          <a:p>
            <a:pPr algn="just"/>
            <a:r>
              <a:rPr lang="pl-PL" dirty="0">
                <a:latin typeface="Bosch Sans" panose="020B0604020202020204" pitchFamily="34" charset="0"/>
              </a:rPr>
              <a:t>W pierwszej części zapoznają się z obecnymi standardami i głównymi wymaganiami.</a:t>
            </a:r>
          </a:p>
          <a:p>
            <a:pPr algn="just"/>
            <a:r>
              <a:rPr lang="pl-PL" dirty="0">
                <a:latin typeface="Bosch Sans" panose="020B0604020202020204" pitchFamily="34" charset="0"/>
              </a:rPr>
              <a:t>W drugiej natomiast przeprowadzą analizę, której celem będzie zaproponowanie zmiany konstrukcyjnej lub wytwórczej, mającej za zadanie zredukować wpływ na środowisko produktów następnych generacji.</a:t>
            </a:r>
          </a:p>
          <a:p>
            <a:pPr algn="just"/>
            <a:r>
              <a:rPr lang="pl-PL" dirty="0">
                <a:latin typeface="Bosch Sans" panose="020B0604020202020204" pitchFamily="34" charset="0"/>
              </a:rPr>
              <a:t> </a:t>
            </a:r>
          </a:p>
          <a:p>
            <a:pPr algn="just"/>
            <a:r>
              <a:rPr lang="pl-PL" dirty="0">
                <a:latin typeface="Bosch Sans" panose="020B0604020202020204" pitchFamily="34" charset="0"/>
              </a:rPr>
              <a:t>Cel sesji/ co wyniesie uczestnik: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pl-PL" dirty="0">
                <a:latin typeface="Bosch Sans" panose="020B0604020202020204" pitchFamily="34" charset="0"/>
              </a:rPr>
              <a:t>zrozumienie wagi wymagań i ich wpływu na decyzje konstrukcyjne;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pl-PL" dirty="0">
                <a:latin typeface="Bosch Sans" panose="020B0604020202020204" pitchFamily="34" charset="0"/>
              </a:rPr>
              <a:t>przegląd materiałów oraz metod wytwórczych elementów pod maską pojazdu;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pl-PL" dirty="0">
                <a:latin typeface="Bosch Sans" panose="020B0604020202020204" pitchFamily="34" charset="0"/>
              </a:rPr>
              <a:t>wpływ rozwiązań konstrukcyjnych i wytwórczych na środowisko;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pl-PL" dirty="0">
                <a:latin typeface="Bosch Sans" panose="020B0604020202020204" pitchFamily="34" charset="0"/>
              </a:rPr>
              <a:t>doświadczenie analizy i burzy mózgów nad wysokoseryjnym produktem dla branży </a:t>
            </a:r>
            <a:r>
              <a:rPr lang="pl-PL" dirty="0" err="1">
                <a:latin typeface="Bosch Sans" panose="020B0604020202020204" pitchFamily="34" charset="0"/>
              </a:rPr>
              <a:t>automotive</a:t>
            </a:r>
            <a:r>
              <a:rPr lang="pl-PL" dirty="0">
                <a:latin typeface="Bosch Sans" panose="020B0604020202020204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endParaRPr lang="pl-PL" sz="2300" dirty="0">
              <a:latin typeface="Bosch Sans" panose="020B0604020202020204" pitchFamily="34" charset="0"/>
            </a:endParaRPr>
          </a:p>
          <a:p>
            <a:pPr marL="514350" indent="-514350" algn="just">
              <a:buAutoNum type="arabicPeriod"/>
            </a:pPr>
            <a:endParaRPr lang="pl-PL" sz="800" dirty="0">
              <a:latin typeface="Bosch Sans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23793B-C66B-11B4-10E8-C7C6AE73B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18" b="-1"/>
          <a:stretch/>
        </p:blipFill>
        <p:spPr>
          <a:xfrm>
            <a:off x="0" y="1905"/>
            <a:ext cx="12204000" cy="7612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8AF6B06-2B2E-BB11-2010-0E9A30F8C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7"/>
          <a:stretch/>
        </p:blipFill>
        <p:spPr>
          <a:xfrm>
            <a:off x="10972800" y="6243435"/>
            <a:ext cx="1137920" cy="6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2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C203018E-6DA5-CE59-AE95-FACB3C508C96}"/>
              </a:ext>
            </a:extLst>
          </p:cNvPr>
          <p:cNvSpPr txBox="1"/>
          <p:nvPr/>
        </p:nvSpPr>
        <p:spPr>
          <a:xfrm>
            <a:off x="302149" y="219575"/>
            <a:ext cx="1158770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800" dirty="0">
              <a:latin typeface="Bosch Sans" panose="020B0604020202020204" pitchFamily="34" charset="0"/>
            </a:endParaRPr>
          </a:p>
          <a:p>
            <a:pPr algn="just"/>
            <a:r>
              <a:rPr lang="pl-PL" sz="2300" dirty="0">
                <a:latin typeface="Bosch Sans" panose="020B0604020202020204" pitchFamily="34" charset="0"/>
              </a:rPr>
              <a:t>3. </a:t>
            </a:r>
            <a:r>
              <a:rPr lang="pl-PL" sz="2300" b="1" dirty="0">
                <a:latin typeface="Bosch Sans" panose="020B0604020202020204" pitchFamily="34" charset="0"/>
              </a:rPr>
              <a:t>Klient nasz pan </a:t>
            </a:r>
            <a:r>
              <a:rPr lang="pl-PL" sz="2300" dirty="0">
                <a:latin typeface="Bosch Sans" panose="020B0604020202020204" pitchFamily="34" charset="0"/>
              </a:rPr>
              <a:t>– dostosuj zmiany w konstrukcji na podstawie nowych wymagań klienta</a:t>
            </a:r>
          </a:p>
          <a:p>
            <a:endParaRPr lang="pl-PL" dirty="0">
              <a:latin typeface="Calibri" panose="020F0502020204030204" pitchFamily="34" charset="0"/>
            </a:endParaRPr>
          </a:p>
          <a:p>
            <a:r>
              <a:rPr lang="pl-PL" sz="1800" b="1" dirty="0">
                <a:effectLst/>
                <a:latin typeface="Bosch Sans" panose="020B0604020202020204" pitchFamily="34" charset="0"/>
                <a:ea typeface="Calibri" panose="020F0502020204030204" pitchFamily="34" charset="0"/>
              </a:rPr>
              <a:t>Temat Sesji:</a:t>
            </a:r>
            <a:r>
              <a:rPr lang="pl-PL" b="1" dirty="0">
                <a:latin typeface="Bosch Sans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>
                <a:latin typeface="Bosch Sans" panose="020B0604020202020204" pitchFamily="34" charset="0"/>
              </a:rPr>
              <a:t>Zrealizowanie zmiany w konstrukcji na podstawie nowych wymagań klienta. </a:t>
            </a:r>
            <a:br>
              <a:rPr lang="pl-PL" dirty="0">
                <a:latin typeface="Bosch Sans" panose="020B0604020202020204" pitchFamily="34" charset="0"/>
              </a:rPr>
            </a:br>
            <a:endParaRPr lang="pl-PL" dirty="0">
              <a:latin typeface="Bosch Sans" panose="020B0604020202020204" pitchFamily="34" charset="0"/>
            </a:endParaRPr>
          </a:p>
          <a:p>
            <a:r>
              <a:rPr lang="pl-PL" dirty="0">
                <a:latin typeface="Bosch Sans" panose="020B0604020202020204" pitchFamily="34" charset="0"/>
              </a:rPr>
              <a:t>Celem sesji jest zapoznanie adeptów inżynierii mechanicznej z podstawami zarządzania wymaganiami technicznymi i ich odzwierciedleniem w produkcie. </a:t>
            </a:r>
          </a:p>
          <a:p>
            <a:endParaRPr lang="pl-PL" dirty="0">
              <a:latin typeface="Bosch Sans" panose="020B0604020202020204" pitchFamily="34" charset="0"/>
            </a:endParaRPr>
          </a:p>
          <a:p>
            <a:pPr algn="just"/>
            <a:r>
              <a:rPr lang="pl-PL" dirty="0">
                <a:latin typeface="Bosch Sans" panose="020B0604020202020204" pitchFamily="34" charset="0"/>
              </a:rPr>
              <a:t>Uczestnicy dowiedzą się czym jest wymaganie techniczne – podstawa wszystkich prac inżynierskich oraz jak je prawidłowo definiować. Następnie podczas praktycznego ćwiczenia wymaganie zostanie przekute w fizyczną zmianę w produkcie za pomocą pracy kreatywnej.</a:t>
            </a:r>
          </a:p>
          <a:p>
            <a:pPr algn="just"/>
            <a:endParaRPr lang="pl-PL" dirty="0">
              <a:latin typeface="Bosch Sans" panose="020B0604020202020204" pitchFamily="34" charset="0"/>
            </a:endParaRPr>
          </a:p>
          <a:p>
            <a:pPr algn="just"/>
            <a:r>
              <a:rPr lang="pl-PL" dirty="0">
                <a:latin typeface="Bosch Sans" panose="020B0604020202020204" pitchFamily="34" charset="0"/>
              </a:rPr>
              <a:t>Rozwiązania te zostaną poddane inżynierskiej ocenie, gdzie zaprezentowane zostanie rzeczywiste podejście do wyboru rozwiązań. W ostatnim kroku zagadnienie zostanie skonkludowane, dzięki czemu uczestnicy dowiedzą się jak sprawdzić, czy poprzednie kroki były sukcesem.</a:t>
            </a:r>
          </a:p>
          <a:p>
            <a:pPr algn="just"/>
            <a:endParaRPr lang="pl-PL" dirty="0">
              <a:latin typeface="Calibri" panose="020F0502020204030204" pitchFamily="34" charset="0"/>
            </a:endParaRPr>
          </a:p>
          <a:p>
            <a:pPr algn="just"/>
            <a:endParaRPr lang="pl-PL" sz="800" dirty="0">
              <a:latin typeface="Bosch Sans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23793B-C66B-11B4-10E8-C7C6AE73B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18" b="-1"/>
          <a:stretch/>
        </p:blipFill>
        <p:spPr>
          <a:xfrm>
            <a:off x="0" y="1905"/>
            <a:ext cx="12204000" cy="7612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AD2A47F-B154-061B-BEE8-43EC78606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7"/>
          <a:stretch/>
        </p:blipFill>
        <p:spPr>
          <a:xfrm>
            <a:off x="10972800" y="6243435"/>
            <a:ext cx="1137920" cy="6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7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C203018E-6DA5-CE59-AE95-FACB3C508C96}"/>
              </a:ext>
            </a:extLst>
          </p:cNvPr>
          <p:cNvSpPr txBox="1"/>
          <p:nvPr/>
        </p:nvSpPr>
        <p:spPr>
          <a:xfrm>
            <a:off x="302149" y="219575"/>
            <a:ext cx="11587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800" dirty="0">
              <a:latin typeface="Bosch Sans" panose="020B0604020202020204" pitchFamily="34" charset="0"/>
            </a:endParaRPr>
          </a:p>
          <a:p>
            <a:pPr algn="just"/>
            <a:r>
              <a:rPr lang="pl-PL" sz="2300" dirty="0">
                <a:latin typeface="Bosch Sans" panose="020B0604020202020204" pitchFamily="34" charset="0"/>
              </a:rPr>
              <a:t>4. </a:t>
            </a:r>
            <a:r>
              <a:rPr lang="pl-PL" sz="2300" b="1" dirty="0">
                <a:latin typeface="Bosch Sans" panose="020B0604020202020204" pitchFamily="34" charset="0"/>
              </a:rPr>
              <a:t>Przyszłość jest teraz </a:t>
            </a:r>
            <a:r>
              <a:rPr lang="pl-PL" sz="2300" dirty="0">
                <a:latin typeface="Bosch Sans" panose="020B0604020202020204" pitchFamily="34" charset="0"/>
              </a:rPr>
              <a:t>– stwórz plan walidacji dla zbiornika wyrównawczego płynu hamulcowego za pomocą symulacji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23793B-C66B-11B4-10E8-C7C6AE73B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18" b="-1"/>
          <a:stretch/>
        </p:blipFill>
        <p:spPr>
          <a:xfrm>
            <a:off x="0" y="1905"/>
            <a:ext cx="12204000" cy="7612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52C4085-314E-ACDD-19A5-57F69BADD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7"/>
          <a:stretch/>
        </p:blipFill>
        <p:spPr>
          <a:xfrm>
            <a:off x="10972800" y="6243435"/>
            <a:ext cx="1137920" cy="6025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6F0F812-0D38-0D43-7EE4-3949489DCCA6}"/>
              </a:ext>
            </a:extLst>
          </p:cNvPr>
          <p:cNvSpPr txBox="1"/>
          <p:nvPr/>
        </p:nvSpPr>
        <p:spPr>
          <a:xfrm>
            <a:off x="302148" y="1284449"/>
            <a:ext cx="115877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1800" b="1" dirty="0">
              <a:effectLst/>
              <a:latin typeface="Bosch Sans" panose="020B0604020202020204" pitchFamily="34" charset="0"/>
              <a:ea typeface="Calibri" panose="020F0502020204030204" pitchFamily="34" charset="0"/>
            </a:endParaRPr>
          </a:p>
          <a:p>
            <a:r>
              <a:rPr lang="pl-PL" sz="1800" b="1" dirty="0">
                <a:effectLst/>
                <a:latin typeface="Bosch Sans" panose="020B0604020202020204" pitchFamily="34" charset="0"/>
                <a:ea typeface="Calibri" panose="020F0502020204030204" pitchFamily="34" charset="0"/>
              </a:rPr>
              <a:t>Temat Sesji:</a:t>
            </a:r>
            <a:r>
              <a:rPr lang="pl-PL" b="1" dirty="0">
                <a:latin typeface="Bosch Sans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dirty="0">
                <a:latin typeface="Bosch Sans" panose="020B0604020202020204" pitchFamily="34" charset="0"/>
              </a:rPr>
              <a:t>Utwórz plan walidacji komponentu zbiornika płynu hamulcowego ​ przy użyciu metod symulacyjnych.​</a:t>
            </a:r>
            <a:br>
              <a:rPr lang="pl-PL" dirty="0">
                <a:latin typeface="Bosch Sans" panose="020B0604020202020204" pitchFamily="34" charset="0"/>
              </a:rPr>
            </a:br>
            <a:endParaRPr lang="pl-PL" dirty="0">
              <a:latin typeface="Bosch Sans" panose="020B0604020202020204" pitchFamily="34" charset="0"/>
            </a:endParaRPr>
          </a:p>
          <a:p>
            <a:endParaRPr lang="pl-PL" dirty="0">
              <a:latin typeface="Bosch Sans" panose="020B0604020202020204" pitchFamily="34" charset="0"/>
            </a:endParaRPr>
          </a:p>
          <a:p>
            <a:r>
              <a:rPr lang="pl-PL" sz="1800" dirty="0">
                <a:effectLst/>
                <a:latin typeface="Bosch Sans" panose="020B0604020202020204" pitchFamily="34" charset="0"/>
                <a:ea typeface="Calibri" panose="020F0502020204030204" pitchFamily="34" charset="0"/>
              </a:rPr>
              <a:t>Uczestnik tej sesji dowie się: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Bosch Sans" panose="020B0604020202020204" pitchFamily="34" charset="0"/>
              </a:rPr>
              <a:t>Jakie funkcje musimy zweryfikować?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Bosch Sans" panose="020B0604020202020204" pitchFamily="34" charset="0"/>
              </a:rPr>
              <a:t>Dlaczego przez symulację?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Bosch Sans" panose="020B0604020202020204" pitchFamily="34" charset="0"/>
              </a:rPr>
              <a:t>Jak zweryfikować komponent?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Bosch Sans" panose="020B0604020202020204" pitchFamily="34" charset="0"/>
              </a:rPr>
              <a:t>Jakiej metody symulacji powinniśmy użyć?​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>
                <a:latin typeface="Bosch Sans" panose="020B0604020202020204" pitchFamily="34" charset="0"/>
              </a:rPr>
              <a:t>Kluczowe aspekty techniczne (właściwości materiałów, konfiguracja oprogramowania, fizyka, kryteria akceptacji do weryfikacji).</a:t>
            </a:r>
          </a:p>
        </p:txBody>
      </p:sp>
    </p:spTree>
    <p:extLst>
      <p:ext uri="{BB962C8B-B14F-4D97-AF65-F5344CB8AC3E}">
        <p14:creationId xmlns:p14="http://schemas.microsoft.com/office/powerpoint/2010/main" val="23210476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652</Words>
  <Application>Microsoft Office PowerPoint</Application>
  <PresentationFormat>Panoramiczny</PresentationFormat>
  <Paragraphs>63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Bosch Sans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Lewandowska Agata (WwP/HRL)</dc:creator>
  <cp:lastModifiedBy>Naskretska Kamila (WwP/HRL)</cp:lastModifiedBy>
  <cp:revision>11</cp:revision>
  <dcterms:created xsi:type="dcterms:W3CDTF">2023-04-21T05:36:27Z</dcterms:created>
  <dcterms:modified xsi:type="dcterms:W3CDTF">2023-05-09T08:18:00Z</dcterms:modified>
</cp:coreProperties>
</file>